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Economica"/>
      <p:regular r:id="rId13"/>
      <p:bold r:id="rId14"/>
      <p:italic r:id="rId15"/>
      <p:boldItalic r:id="rId16"/>
    </p:embeddedFont>
    <p:embeddedFont>
      <p:font typeface="Open Sans"/>
      <p:regular r:id="rId17"/>
      <p:bold r:id="rId18"/>
      <p:italic r:id="rId19"/>
      <p:boldItalic r:id="rId20"/>
    </p:embeddedFont>
  </p:embeddedFontLst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Economica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Economica-italic.fntdata"/><Relationship Id="rId14" Type="http://schemas.openxmlformats.org/officeDocument/2006/relationships/font" Target="fonts/Economica-bold.fntdata"/><Relationship Id="rId17" Type="http://schemas.openxmlformats.org/officeDocument/2006/relationships/font" Target="fonts/OpenSans-regular.fntdata"/><Relationship Id="rId16" Type="http://schemas.openxmlformats.org/officeDocument/2006/relationships/font" Target="fonts/Economica-boldItalic.fntdata"/><Relationship Id="rId5" Type="http://schemas.openxmlformats.org/officeDocument/2006/relationships/slide" Target="slides/slide1.xml"/><Relationship Id="rId19" Type="http://schemas.openxmlformats.org/officeDocument/2006/relationships/font" Target="fonts/OpenSans-italic.fntdata"/><Relationship Id="rId6" Type="http://schemas.openxmlformats.org/officeDocument/2006/relationships/slide" Target="slides/slide2.xml"/><Relationship Id="rId18" Type="http://schemas.openxmlformats.org/officeDocument/2006/relationships/font" Target="fonts/OpenSans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See this new diagram: https://www.lucidchart.com/invitations/accept/fe22bdf5-0315-4168-a194-4526cef45e2b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2744012" y="756700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0" name="Shape 10"/>
          <p:cNvSpPr/>
          <p:nvPr/>
        </p:nvSpPr>
        <p:spPr>
          <a:xfrm rot="10800000">
            <a:off x="5318350" y="32667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1" name="Shape 11"/>
          <p:cNvSpPr txBox="1"/>
          <p:nvPr>
            <p:ph type="ctrTitle"/>
          </p:nvPr>
        </p:nvSpPr>
        <p:spPr>
          <a:xfrm>
            <a:off x="3044700" y="1444255"/>
            <a:ext cx="3054600" cy="15371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044700" y="3116580"/>
            <a:ext cx="3054600" cy="7013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" name="Shape 52"/>
          <p:cNvSpPr txBox="1"/>
          <p:nvPr>
            <p:ph type="title"/>
          </p:nvPr>
        </p:nvSpPr>
        <p:spPr>
          <a:xfrm>
            <a:off x="311700" y="957125"/>
            <a:ext cx="8520599" cy="21287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1pPr>
            <a:lvl2pPr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2pPr>
            <a:lvl3pPr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3pPr>
            <a:lvl4pPr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4pPr>
            <a:lvl5pPr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5pPr>
            <a:lvl6pPr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6pPr>
            <a:lvl7pPr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7pPr>
            <a:lvl8pPr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8pPr>
            <a:lvl9pPr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311700" y="3162000"/>
            <a:ext cx="8520599" cy="10715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 flipH="1">
            <a:off x="7595937" y="4602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6" name="Shape 16"/>
          <p:cNvSpPr/>
          <p:nvPr/>
        </p:nvSpPr>
        <p:spPr>
          <a:xfrm flipH="1" rot="10800000">
            <a:off x="466425" y="35583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7" name="Shape 17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311700" y="315925"/>
            <a:ext cx="8520599" cy="8312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225225"/>
            <a:ext cx="8520599" cy="3354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315925"/>
            <a:ext cx="8520599" cy="8312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225225"/>
            <a:ext cx="3999899" cy="3354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225225"/>
            <a:ext cx="3999899" cy="3354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315925"/>
            <a:ext cx="8520599" cy="8312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SzPct val="100000"/>
              <a:defRPr sz="3000"/>
            </a:lvl1pPr>
            <a:lvl2pPr>
              <a:spcBef>
                <a:spcPts val="0"/>
              </a:spcBef>
              <a:buSzPct val="100000"/>
              <a:defRPr sz="3000"/>
            </a:lvl2pPr>
            <a:lvl3pPr>
              <a:spcBef>
                <a:spcPts val="0"/>
              </a:spcBef>
              <a:buSzPct val="100000"/>
              <a:defRPr sz="3000"/>
            </a:lvl3pPr>
            <a:lvl4pPr>
              <a:spcBef>
                <a:spcPts val="0"/>
              </a:spcBef>
              <a:buSzPct val="100000"/>
              <a:defRPr sz="3000"/>
            </a:lvl4pPr>
            <a:lvl5pPr>
              <a:spcBef>
                <a:spcPts val="0"/>
              </a:spcBef>
              <a:buSzPct val="100000"/>
              <a:defRPr sz="3000"/>
            </a:lvl5pPr>
            <a:lvl6pPr>
              <a:spcBef>
                <a:spcPts val="0"/>
              </a:spcBef>
              <a:buSzPct val="100000"/>
              <a:defRPr sz="3000"/>
            </a:lvl6pPr>
            <a:lvl7pPr>
              <a:spcBef>
                <a:spcPts val="0"/>
              </a:spcBef>
              <a:buSzPct val="100000"/>
              <a:defRPr sz="3000"/>
            </a:lvl7pPr>
            <a:lvl8pPr>
              <a:spcBef>
                <a:spcPts val="0"/>
              </a:spcBef>
              <a:buSzPct val="100000"/>
              <a:defRPr sz="3000"/>
            </a:lvl8pPr>
            <a:lvl9pPr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99399"/>
            <a:ext cx="2807999" cy="2784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12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 txBox="1"/>
          <p:nvPr>
            <p:ph type="title"/>
          </p:nvPr>
        </p:nvSpPr>
        <p:spPr>
          <a:xfrm>
            <a:off x="490250" y="450150"/>
            <a:ext cx="5878799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SzPct val="100000"/>
              <a:defRPr sz="4800"/>
            </a:lvl1pPr>
            <a:lvl2pPr>
              <a:spcBef>
                <a:spcPts val="0"/>
              </a:spcBef>
              <a:buSzPct val="100000"/>
              <a:defRPr sz="4800"/>
            </a:lvl2pPr>
            <a:lvl3pPr>
              <a:spcBef>
                <a:spcPts val="0"/>
              </a:spcBef>
              <a:buSzPct val="100000"/>
              <a:defRPr sz="4800"/>
            </a:lvl3pPr>
            <a:lvl4pPr>
              <a:spcBef>
                <a:spcPts val="0"/>
              </a:spcBef>
              <a:buSzPct val="100000"/>
              <a:defRPr sz="4800"/>
            </a:lvl4pPr>
            <a:lvl5pPr>
              <a:spcBef>
                <a:spcPts val="0"/>
              </a:spcBef>
              <a:buSzPct val="100000"/>
              <a:defRPr sz="4800"/>
            </a:lvl5pPr>
            <a:lvl6pPr>
              <a:spcBef>
                <a:spcPts val="0"/>
              </a:spcBef>
              <a:buSzPct val="100000"/>
              <a:defRPr sz="4800"/>
            </a:lvl6pPr>
            <a:lvl7pPr>
              <a:spcBef>
                <a:spcPts val="0"/>
              </a:spcBef>
              <a:buSzPct val="100000"/>
              <a:defRPr sz="4800"/>
            </a:lvl7pPr>
            <a:lvl8pPr>
              <a:spcBef>
                <a:spcPts val="0"/>
              </a:spcBef>
              <a:buSzPct val="100000"/>
              <a:defRPr sz="4800"/>
            </a:lvl8pPr>
            <a:lvl9pPr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4572000" y="-25"/>
            <a:ext cx="4572000" cy="5143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2" name="Shape 42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" name="Shape 43"/>
          <p:cNvSpPr txBox="1"/>
          <p:nvPr>
            <p:ph type="title"/>
          </p:nvPr>
        </p:nvSpPr>
        <p:spPr>
          <a:xfrm>
            <a:off x="265500" y="929275"/>
            <a:ext cx="4045199" cy="17861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1pPr>
            <a:lvl2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" type="subTitle"/>
          </p:nvPr>
        </p:nvSpPr>
        <p:spPr>
          <a:xfrm>
            <a:off x="265500" y="2769000"/>
            <a:ext cx="4045199" cy="15740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/>
          <p:nvPr>
            <p:ph idx="1" type="body"/>
          </p:nvPr>
        </p:nvSpPr>
        <p:spPr>
          <a:xfrm>
            <a:off x="319500" y="4218925"/>
            <a:ext cx="5998800" cy="5987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311700" y="315925"/>
            <a:ext cx="8520599" cy="831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311700" y="1225225"/>
            <a:ext cx="8520599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Open Sans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1.png"/><Relationship Id="rId4" Type="http://schemas.openxmlformats.org/officeDocument/2006/relationships/image" Target="../media/image0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ctrTitle"/>
          </p:nvPr>
        </p:nvSpPr>
        <p:spPr>
          <a:xfrm>
            <a:off x="3044700" y="1117680"/>
            <a:ext cx="3054600" cy="15371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SUDOKU SOLVER</a:t>
            </a:r>
          </a:p>
        </p:txBody>
      </p:sp>
      <p:sp>
        <p:nvSpPr>
          <p:cNvPr id="62" name="Shape 62"/>
          <p:cNvSpPr txBox="1"/>
          <p:nvPr>
            <p:ph idx="1" type="subTitle"/>
          </p:nvPr>
        </p:nvSpPr>
        <p:spPr>
          <a:xfrm>
            <a:off x="3044700" y="3116580"/>
            <a:ext cx="3054600" cy="7013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By: Dunni Adenuga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           Timothy Woodford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      Andrew  Nyhus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311700" y="315925"/>
            <a:ext cx="8520599" cy="831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Background/Problem Domain</a:t>
            </a:r>
          </a:p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311700" y="1225225"/>
            <a:ext cx="8520599" cy="3354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SzPct val="100000"/>
            </a:pPr>
            <a:r>
              <a:rPr lang="en" sz="2400"/>
              <a:t>What is Sudoku?</a:t>
            </a:r>
          </a:p>
          <a:p>
            <a:pPr indent="-228600" lvl="1" marL="914400" rtl="0">
              <a:spcBef>
                <a:spcPts val="0"/>
              </a:spcBef>
              <a:buSzPct val="100000"/>
            </a:pPr>
            <a:r>
              <a:rPr lang="en" sz="2400"/>
              <a:t>Puzzle constraints</a:t>
            </a:r>
          </a:p>
          <a:p>
            <a:pPr indent="-228600" lvl="0" marL="457200" rtl="0">
              <a:spcBef>
                <a:spcPts val="0"/>
              </a:spcBef>
              <a:buSzPct val="100000"/>
            </a:pPr>
            <a:r>
              <a:rPr lang="en" sz="2400"/>
              <a:t>Overview: Solving sudoku</a:t>
            </a:r>
          </a:p>
          <a:p>
            <a:pPr indent="-228600" lvl="1" marL="914400" rtl="0">
              <a:spcBef>
                <a:spcPts val="0"/>
              </a:spcBef>
              <a:buSzPct val="100000"/>
            </a:pPr>
            <a:r>
              <a:rPr lang="en" sz="2400"/>
              <a:t>Solve puzzles manually</a:t>
            </a:r>
          </a:p>
          <a:p>
            <a:pPr indent="-228600" lvl="1" marL="914400" rtl="0">
              <a:spcBef>
                <a:spcPts val="0"/>
              </a:spcBef>
              <a:buSzPct val="100000"/>
            </a:pPr>
            <a:r>
              <a:rPr lang="en" sz="2400"/>
              <a:t>Use algorithms</a:t>
            </a:r>
          </a:p>
          <a:p>
            <a:pPr indent="-228600" lvl="0" marL="457200" rtl="0">
              <a:spcBef>
                <a:spcPts val="0"/>
              </a:spcBef>
              <a:buSzPct val="100000"/>
            </a:pPr>
            <a:r>
              <a:rPr lang="en" sz="2400"/>
              <a:t>Algorithms</a:t>
            </a:r>
          </a:p>
          <a:p>
            <a:pPr indent="-228600" lvl="1" marL="914400" rtl="0">
              <a:spcBef>
                <a:spcPts val="0"/>
              </a:spcBef>
              <a:buSzPct val="100000"/>
            </a:pPr>
            <a:r>
              <a:rPr lang="en" sz="2400"/>
              <a:t>Optimization algorithms</a:t>
            </a:r>
          </a:p>
          <a:p>
            <a:pPr indent="-228600" lvl="1" marL="914400" rtl="0">
              <a:spcBef>
                <a:spcPts val="0"/>
              </a:spcBef>
              <a:buSzPct val="100000"/>
            </a:pPr>
            <a:r>
              <a:rPr lang="en" sz="2400"/>
              <a:t>Computational complexity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311700" y="315925"/>
            <a:ext cx="8520599" cy="831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User Stories</a:t>
            </a:r>
          </a:p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311700" y="1225225"/>
            <a:ext cx="8520599" cy="3354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spcAft>
                <a:spcPts val="0"/>
              </a:spcAft>
              <a:buFont typeface="Arial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As a player, I want to be able to enter my own board, so that I can play the game or the computer can solve my puzzle for me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  <a:buFont typeface="Arial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As a player, I want the computer to be able to generate the board for me with varying difficulty, so that I can play the game or the computer can solve the game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  <a:buFont typeface="Arial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As a player, I want to be able to manually solve the puzzle</a:t>
            </a:r>
          </a:p>
          <a:p>
            <a:pPr indent="-228600" lvl="0" marL="457200">
              <a:spcBef>
                <a:spcPts val="0"/>
              </a:spcBef>
              <a:spcAft>
                <a:spcPts val="0"/>
              </a:spcAft>
              <a:buFont typeface="Arial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As a player, I want the computer to be able to solve the puzzle using three different algorithms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382050" y="104900"/>
            <a:ext cx="8520599" cy="831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Scrum Experience</a:t>
            </a:r>
          </a:p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0" y="802675"/>
            <a:ext cx="9144000" cy="4017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u="sng"/>
              <a:t>Process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Trello/Burndown for Trello</a:t>
            </a:r>
          </a:p>
          <a:p>
            <a:pPr rtl="0">
              <a:spcBef>
                <a:spcPts val="0"/>
              </a:spcBef>
              <a:buNone/>
            </a:pPr>
            <a:r>
              <a:rPr lang="en" u="sng"/>
              <a:t>Strengths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Intuitive GUI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Design of Backend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Git</a:t>
            </a:r>
          </a:p>
          <a:p>
            <a:pPr rtl="0">
              <a:spcBef>
                <a:spcPts val="0"/>
              </a:spcBef>
              <a:buNone/>
            </a:pPr>
            <a:r>
              <a:rPr lang="en" u="sng"/>
              <a:t>Challenges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Implementing solving algorithms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Interface between model and view</a:t>
            </a:r>
          </a:p>
          <a:p>
            <a:pPr indent="-228600" lvl="0" marL="457200">
              <a:spcBef>
                <a:spcPts val="0"/>
              </a:spcBef>
              <a:buChar char="-"/>
            </a:pPr>
            <a:r>
              <a:rPr lang="en"/>
              <a:t>Turning solved Board to actual puzzle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311700" y="315925"/>
            <a:ext cx="8520599" cy="831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Design &amp; Implementation</a:t>
            </a:r>
          </a:p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0" y="1225225"/>
            <a:ext cx="9144000" cy="3799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-UML DIAGRAM</a:t>
            </a:r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9625" y="1460975"/>
            <a:ext cx="6873001" cy="332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311700" y="315925"/>
            <a:ext cx="8520599" cy="831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USER INTERFACE</a:t>
            </a:r>
          </a:p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54425" y="1225225"/>
            <a:ext cx="8778000" cy="37232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Screen-Shot</a:t>
            </a:r>
          </a:p>
        </p:txBody>
      </p:sp>
      <p:pic>
        <p:nvPicPr>
          <p:cNvPr id="94" name="Shape 94"/>
          <p:cNvPicPr preferRelativeResize="0"/>
          <p:nvPr/>
        </p:nvPicPr>
        <p:blipFill rotWithShape="1">
          <a:blip r:embed="rId3">
            <a:alphaModFix/>
          </a:blip>
          <a:srcRect b="32646" l="1088" r="62151" t="2189"/>
          <a:stretch/>
        </p:blipFill>
        <p:spPr>
          <a:xfrm>
            <a:off x="436775" y="1596675"/>
            <a:ext cx="3361348" cy="335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/>
          <p:cNvPicPr preferRelativeResize="0"/>
          <p:nvPr/>
        </p:nvPicPr>
        <p:blipFill rotWithShape="1">
          <a:blip r:embed="rId4">
            <a:alphaModFix/>
          </a:blip>
          <a:srcRect b="32831" l="0" r="62092" t="0"/>
          <a:stretch/>
        </p:blipFill>
        <p:spPr>
          <a:xfrm>
            <a:off x="4951775" y="913225"/>
            <a:ext cx="3466248" cy="3454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97975" y="315925"/>
            <a:ext cx="8734200" cy="3354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indent="0" marL="1828800">
              <a:spcBef>
                <a:spcPts val="0"/>
              </a:spcBef>
              <a:buNone/>
            </a:pPr>
            <a:r>
              <a:rPr lang="en" sz="7200"/>
              <a:t>DEMONSTRATION</a:t>
            </a:r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204775" y="1036825"/>
            <a:ext cx="8520599" cy="3354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311700" y="315925"/>
            <a:ext cx="8520599" cy="831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Conclusion</a:t>
            </a:r>
          </a:p>
        </p:txBody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5325" y="1225225"/>
            <a:ext cx="8766900" cy="3354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u="sng"/>
              <a:t>What we learnt/Challenges</a:t>
            </a:r>
          </a:p>
          <a:p>
            <a:pPr indent="-317500" lvl="0" marL="457200" rtl="0">
              <a:spcBef>
                <a:spcPts val="0"/>
              </a:spcBef>
              <a:buSzPct val="100000"/>
              <a:buChar char="-"/>
            </a:pPr>
            <a:r>
              <a:rPr lang="en" sz="1400"/>
              <a:t>Google is your best resource</a:t>
            </a:r>
          </a:p>
          <a:p>
            <a:pPr indent="-317500" lvl="0" marL="457200" rtl="0">
              <a:spcBef>
                <a:spcPts val="0"/>
              </a:spcBef>
              <a:buSzPct val="100000"/>
              <a:buChar char="-"/>
            </a:pPr>
            <a:r>
              <a:rPr lang="en" sz="1400"/>
              <a:t>Debugging exceptions that pertain to one of the 81 custom JTextFields (Sudoku View Cells), when the stack trace points only to java library files</a:t>
            </a:r>
          </a:p>
          <a:p>
            <a:pPr indent="-317500" lvl="1" marL="1371600" rtl="0">
              <a:spcBef>
                <a:spcPts val="0"/>
              </a:spcBef>
              <a:buSzPct val="77777"/>
              <a:buChar char="-"/>
            </a:pPr>
            <a:r>
              <a:rPr lang="en"/>
              <a:t>In general figuring out why a few Cells may act improperly when the majority function as intended</a:t>
            </a:r>
          </a:p>
          <a:p>
            <a:pPr rtl="0">
              <a:spcBef>
                <a:spcPts val="0"/>
              </a:spcBef>
              <a:buNone/>
            </a:pPr>
            <a:r>
              <a:rPr lang="en" u="sng"/>
              <a:t>v. 2.0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 sz="1400"/>
              <a:t>Make</a:t>
            </a:r>
            <a:r>
              <a:rPr lang="en"/>
              <a:t> </a:t>
            </a:r>
            <a:r>
              <a:rPr lang="en" sz="1400"/>
              <a:t>mode of generating boards more sophisticated</a:t>
            </a:r>
          </a:p>
          <a:p>
            <a:pPr indent="-317500" lvl="0" marL="457200" rtl="0">
              <a:spcBef>
                <a:spcPts val="0"/>
              </a:spcBef>
              <a:buSzPct val="100000"/>
              <a:buChar char="-"/>
            </a:pPr>
            <a:r>
              <a:rPr lang="en" sz="1400"/>
              <a:t>More interactive GUI</a:t>
            </a:r>
          </a:p>
          <a:p>
            <a:pPr indent="-317500" lvl="0" marL="457200" rtl="0">
              <a:spcBef>
                <a:spcPts val="0"/>
              </a:spcBef>
              <a:buSzPct val="100000"/>
              <a:buChar char="-"/>
            </a:pPr>
            <a:r>
              <a:rPr lang="en" sz="1400"/>
              <a:t>Cleaner code in SudokuController class 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 u="sng"/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